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7" r:id="rId3"/>
    <p:sldId id="320" r:id="rId4"/>
    <p:sldId id="269" r:id="rId5"/>
    <p:sldId id="287" r:id="rId6"/>
    <p:sldId id="321" r:id="rId7"/>
    <p:sldId id="322" r:id="rId8"/>
    <p:sldId id="323" r:id="rId9"/>
    <p:sldId id="303" r:id="rId10"/>
    <p:sldId id="304" r:id="rId11"/>
    <p:sldId id="302" r:id="rId12"/>
    <p:sldId id="324" r:id="rId13"/>
    <p:sldId id="260" r:id="rId14"/>
    <p:sldId id="261" r:id="rId15"/>
    <p:sldId id="262" r:id="rId16"/>
    <p:sldId id="263" r:id="rId17"/>
    <p:sldId id="306" r:id="rId18"/>
    <p:sldId id="307" r:id="rId19"/>
    <p:sldId id="311" r:id="rId20"/>
    <p:sldId id="308" r:id="rId21"/>
    <p:sldId id="310" r:id="rId22"/>
    <p:sldId id="309" r:id="rId23"/>
    <p:sldId id="279" r:id="rId24"/>
    <p:sldId id="289" r:id="rId25"/>
    <p:sldId id="278" r:id="rId26"/>
    <p:sldId id="277" r:id="rId27"/>
    <p:sldId id="276" r:id="rId28"/>
    <p:sldId id="275" r:id="rId29"/>
    <p:sldId id="274" r:id="rId30"/>
    <p:sldId id="273" r:id="rId31"/>
    <p:sldId id="272" r:id="rId32"/>
    <p:sldId id="326" r:id="rId33"/>
    <p:sldId id="327" r:id="rId34"/>
    <p:sldId id="328" r:id="rId35"/>
    <p:sldId id="330" r:id="rId36"/>
    <p:sldId id="331" r:id="rId37"/>
    <p:sldId id="294" r:id="rId38"/>
    <p:sldId id="295" r:id="rId39"/>
    <p:sldId id="298" r:id="rId40"/>
    <p:sldId id="315" r:id="rId41"/>
    <p:sldId id="314" r:id="rId42"/>
    <p:sldId id="313" r:id="rId43"/>
    <p:sldId id="317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27/02/23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фон 3.jpg"/>
          <p:cNvPicPr/>
          <p:nvPr/>
        </p:nvPicPr>
        <p:blipFill>
          <a:blip r:embed="rId2" cstate="print"/>
          <a:srcRect b="3646"/>
          <a:stretch>
            <a:fillRect/>
          </a:stretch>
        </p:blipFill>
        <p:spPr bwMode="auto">
          <a:xfrm>
            <a:off x="0" y="0"/>
            <a:ext cx="9396536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764704"/>
            <a:ext cx="795872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ahoma" pitchFamily="34" charset="0"/>
                <a:cs typeface="Tahoma" pitchFamily="34" charset="0"/>
              </a:rPr>
              <a:t>  П</a:t>
            </a:r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ahoma" pitchFamily="34" charset="0"/>
                <a:cs typeface="Tahoma" pitchFamily="34" charset="0"/>
              </a:rPr>
              <a:t>ОРТФОЛИО     </a:t>
            </a:r>
          </a:p>
          <a:p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ahoma" pitchFamily="34" charset="0"/>
                <a:cs typeface="Tahoma" pitchFamily="34" charset="0"/>
              </a:rPr>
              <a:t>                  </a:t>
            </a:r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ahoma" pitchFamily="34" charset="0"/>
                <a:cs typeface="Tahoma" pitchFamily="34" charset="0"/>
              </a:rPr>
              <a:t>ОСПИТАТЕЛЯ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СТАРИЦЫНА </a:t>
            </a:r>
          </a:p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           ЕКАТЕРИНА </a:t>
            </a:r>
          </a:p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                                           ИЛЬГИЗОВНА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Home\Desktop\20220203_161846.jpg"/>
          <p:cNvPicPr/>
          <p:nvPr/>
        </p:nvPicPr>
        <p:blipFill>
          <a:blip r:embed="rId3" cstate="print"/>
          <a:srcRect l="4009" r="19989"/>
          <a:stretch>
            <a:fillRect/>
          </a:stretch>
        </p:blipFill>
        <p:spPr bwMode="auto">
          <a:xfrm rot="5400000">
            <a:off x="179512" y="1268760"/>
            <a:ext cx="324036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20220203_161904.jpg"/>
          <p:cNvPicPr/>
          <p:nvPr/>
        </p:nvPicPr>
        <p:blipFill>
          <a:blip r:embed="rId4" cstate="print"/>
          <a:srcRect l="13469" r="22073"/>
          <a:stretch>
            <a:fillRect/>
          </a:stretch>
        </p:blipFill>
        <p:spPr bwMode="auto">
          <a:xfrm>
            <a:off x="6372200" y="1124744"/>
            <a:ext cx="25567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20220203_141009.jpg"/>
          <p:cNvPicPr/>
          <p:nvPr/>
        </p:nvPicPr>
        <p:blipFill>
          <a:blip r:embed="rId5" cstate="print"/>
          <a:srcRect l="14752" r="18546"/>
          <a:stretch>
            <a:fillRect/>
          </a:stretch>
        </p:blipFill>
        <p:spPr bwMode="auto">
          <a:xfrm>
            <a:off x="4716016" y="3861048"/>
            <a:ext cx="39624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20220203_141122.jpg"/>
          <p:cNvPicPr/>
          <p:nvPr/>
        </p:nvPicPr>
        <p:blipFill>
          <a:blip r:embed="rId6" cstate="print"/>
          <a:srcRect l="21807" t="9253" r="27365" b="9253"/>
          <a:stretch>
            <a:fillRect/>
          </a:stretch>
        </p:blipFill>
        <p:spPr bwMode="auto">
          <a:xfrm rot="5400000">
            <a:off x="3171293" y="1013283"/>
            <a:ext cx="3067238" cy="199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Home\Desktop\20220203_141009.jpg"/>
          <p:cNvPicPr/>
          <p:nvPr/>
        </p:nvPicPr>
        <p:blipFill>
          <a:blip r:embed="rId3" cstate="print"/>
          <a:srcRect l="14752" r="18546"/>
          <a:stretch>
            <a:fillRect/>
          </a:stretch>
        </p:blipFill>
        <p:spPr bwMode="auto">
          <a:xfrm>
            <a:off x="899592" y="1196752"/>
            <a:ext cx="39624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20220203_141122.jpg"/>
          <p:cNvPicPr/>
          <p:nvPr/>
        </p:nvPicPr>
        <p:blipFill>
          <a:blip r:embed="rId4" cstate="print"/>
          <a:srcRect l="21807" t="9253" r="27365" b="9253"/>
          <a:stretch>
            <a:fillRect/>
          </a:stretch>
        </p:blipFill>
        <p:spPr bwMode="auto">
          <a:xfrm rot="6407377">
            <a:off x="4992617" y="2061852"/>
            <a:ext cx="3517857" cy="252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Home\Desktop\фон 3.jpg"/>
          <p:cNvPicPr/>
          <p:nvPr/>
        </p:nvPicPr>
        <p:blipFill>
          <a:blip r:embed="rId2" cstate="print"/>
          <a:srcRect b="45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0"/>
            <a:ext cx="56424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САМО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Microsoft YaHei UI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           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ОБРА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Microsoft YaHei UI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                          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ЗОВА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Microsoft YaHei UI" pitchFamily="34" charset="-122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                                       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Microsoft YaHei UI" pitchFamily="34" charset="-122"/>
                <a:cs typeface="Times New Roman" pitchFamily="18" charset="0"/>
              </a:rPr>
              <a:t>НИЕ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Microsoft YaHei UI" pitchFamily="34" charset="-122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2564903"/>
          <a:ext cx="7969223" cy="3818948"/>
        </p:xfrm>
        <a:graphic>
          <a:graphicData uri="http://schemas.openxmlformats.org/drawingml/2006/table">
            <a:tbl>
              <a:tblPr/>
              <a:tblGrid>
                <a:gridCol w="1868508"/>
                <a:gridCol w="6100715"/>
              </a:tblGrid>
              <a:tr h="35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Сроки</a:t>
                      </a:r>
                      <a:endParaRPr lang="ru-RU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  <a:cs typeface="Times New Roman"/>
                        </a:rPr>
                        <a:t>Наименование</a:t>
                      </a:r>
                      <a:endParaRPr lang="ru-RU" sz="2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2018-2019г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Роль загадки в воспитании дошкольника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2019-2020г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«Игровая деятельность, как средство развития экологической культуры детей старшего дошкольного возраста»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2020-2021г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«Воспитание культуры речевого общения у старших дошкольников посредством ознакомления со сказкой»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7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2021-2022г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PMingLiU-ExtB"/>
                          <a:cs typeface="Times New Roman" pitchFamily="18" charset="0"/>
                        </a:rPr>
                        <a:t>«Развитие эмоциональной среды речи, детей 5-6 лет, посредством театральной деятельности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2" y="1412776"/>
            <a:ext cx="5143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Мои открытые занятия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2492896"/>
            <a:ext cx="717851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Открытое интегрированное занятие в старшей группе</a:t>
            </a:r>
          </a:p>
          <a:p>
            <a:r>
              <a:rPr lang="ru-RU" sz="2000" b="1" dirty="0" smtClean="0"/>
              <a:t> «Такие полезные камни»</a:t>
            </a:r>
          </a:p>
          <a:p>
            <a:r>
              <a:rPr lang="ru-RU" sz="2000" b="1" dirty="0" smtClean="0"/>
              <a:t>Присутствовали на занятии: Воспитатели </a:t>
            </a:r>
            <a:r>
              <a:rPr lang="ru-RU" sz="2000" b="1" dirty="0" err="1" smtClean="0"/>
              <a:t>ДОУ,психолог,методист</a:t>
            </a:r>
            <a:r>
              <a:rPr lang="ru-RU" sz="2000" b="1" dirty="0" smtClean="0"/>
              <a:t> по дошкольному образованию</a:t>
            </a:r>
          </a:p>
          <a:p>
            <a:endParaRPr lang="ru-RU" dirty="0" smtClean="0"/>
          </a:p>
          <a:p>
            <a:r>
              <a:rPr lang="ru-RU" sz="2000" b="1" dirty="0" smtClean="0"/>
              <a:t> Мастер-класс по «Нетрадиционному рисованию солью» с педагогами ДОУ</a:t>
            </a:r>
          </a:p>
          <a:p>
            <a:r>
              <a:rPr lang="ru-RU" sz="2000" b="1" dirty="0" smtClean="0"/>
              <a:t>Присутствовали на занятии педагоги ДОУ ,психолог, методист по дошкольному </a:t>
            </a:r>
            <a:r>
              <a:rPr lang="ru-RU" sz="2000" b="1" dirty="0" err="1" smtClean="0"/>
              <a:t>образованию,заведующая</a:t>
            </a:r>
            <a:r>
              <a:rPr lang="ru-RU" sz="2000" b="1" dirty="0" smtClean="0"/>
              <a:t> ДОУ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340768"/>
            <a:ext cx="597666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Открытое интегрированное занятие «Радужные зайчики»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Присутствовали на занятии: 2 учителя начальных классов, завуч.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Первочиндантской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ООШ, заведующая ДОУ, воспитатель средней группы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Открытое интегрированное занятие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Светлячёк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Присутствовали на занятии: 2 учителя начальных классов, завуч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Первочиндантской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ООШ, заведующая ДОУ, воспитатель средней группы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5696" y="98072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     Мероприятия в ДОУ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51720" y="1772816"/>
            <a:ext cx="47177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Здравствуй детский сад,1 сентября»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«Золотая осень»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«Новогодний утренник»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«Театральная пора ,сказки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Золтое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яичко»,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«Возвращение колобка»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«Быть здоровым- это модно»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 мая танец «Журавли»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340768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Утренник «8 марта»</a:t>
            </a:r>
          </a:p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«Быть здоровым- это модно»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в утреннике на 9 мая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Выпускной 2020 г, 2021 г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в родительских собраниях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Выпускной 2019г, 2020 г.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Утренник «Моя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мама-лучшая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свете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Home\Desktop\для портфолио\20201225_111715 — копия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018524">
            <a:off x="-509" y="1304766"/>
            <a:ext cx="403244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для портфолио\20210122_1109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6672"/>
            <a:ext cx="3389383" cy="160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для портфолио\20210122_104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212976"/>
            <a:ext cx="4463249" cy="211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для портфолио\20210305_1138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548680"/>
            <a:ext cx="4261899" cy="201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Desktop\для портфолио\IMG_20190830_075613_3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96773">
            <a:off x="1187624" y="2852936"/>
            <a:ext cx="2604881" cy="260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для портфолио\IMG-1bcdbc388674f8ea016d878f38ef4b43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5509">
            <a:off x="5394893" y="2833770"/>
            <a:ext cx="2358390" cy="318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для портфолио\IMG-0ae90bf6935b67e21bc3c8d1baec0ad6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2939">
            <a:off x="356574" y="451417"/>
            <a:ext cx="3696048" cy="216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для портфолио\IMG-10cd2efba25453427fce5335698024f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564904"/>
            <a:ext cx="3035916" cy="404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Desktop\для портфолио\IMG-a71b787371bd8fa5490cbc912326f654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3340">
            <a:off x="5508764" y="463473"/>
            <a:ext cx="2740053" cy="20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Home\Desktop\IMG_20220106_124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7" y="1131826"/>
            <a:ext cx="2447925" cy="459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91680" y="1484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Home\Desktop\для портфолио\IMG-9284c3bc3b727d51d939098c9fb5702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3465358" cy="461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Desktop\для портфолио\IMG-37b5ac99a725487d0298dfc954106545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6599">
            <a:off x="5273373" y="1154038"/>
            <a:ext cx="3073992" cy="230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для портфолио\20210319_1004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3607512" cy="170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для портфолио\20210407_1059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924944"/>
            <a:ext cx="3154476" cy="14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Home\Desktop\для портфолио\20210407_1045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799438" y="3633610"/>
            <a:ext cx="3515134" cy="166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30754603-stock-illustration-festive-backgroun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Home\Desktop\20211217_104011.jpg"/>
          <p:cNvPicPr/>
          <p:nvPr/>
        </p:nvPicPr>
        <p:blipFill>
          <a:blip r:embed="rId3" cstate="print"/>
          <a:srcRect l="34022"/>
          <a:stretch>
            <a:fillRect/>
          </a:stretch>
        </p:blipFill>
        <p:spPr bwMode="auto">
          <a:xfrm rot="4799213">
            <a:off x="377739" y="1188645"/>
            <a:ext cx="3042656" cy="207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20211227_1501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40407">
            <a:off x="5689569" y="1771369"/>
            <a:ext cx="3786595" cy="170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20211126_1112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4221088"/>
            <a:ext cx="4328361" cy="19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1196752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Программа «От рождения до школы»    </a:t>
            </a:r>
          </a:p>
          <a:p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разработана на основе ФГОС ДО и  </a:t>
            </a:r>
          </a:p>
          <a:p>
            <a:r>
              <a:rPr 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предназначена для использования в дошкольных образовательных организациях для формирования основных образовательных программ. Программа построена на позициях гуманно-личностного отношения к ребенку и направлена на его всестороннее развитие, формирование духовных и общечеловеческих ценностей, а также способностей и компетенций.</a:t>
            </a:r>
            <a:endParaRPr lang="ru-RU" sz="2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1052736"/>
            <a:ext cx="60486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В программе «От рождения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до школы» большое внимание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уделяется вопросам взаимодействия педагогов и детей. Имеющиеся на  этот счет научные данные убедительно показывают, что успешность развития дошкольников в значительной степени определяется тем, как организовано общение взрослых        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и детей.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980728"/>
            <a:ext cx="698477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/>
              <a:t>         Цель дошкольного воспитания:</a:t>
            </a:r>
          </a:p>
          <a:p>
            <a:endParaRPr lang="ru-RU" sz="2800" b="1" u="sng" dirty="0" smtClean="0"/>
          </a:p>
          <a:p>
            <a:r>
              <a:rPr lang="ru-RU" b="1" dirty="0" smtClean="0">
                <a:latin typeface="Arial Black" pitchFamily="34" charset="0"/>
              </a:rPr>
              <a:t>         Личностное развитие ребенка дошкольного  </a:t>
            </a:r>
          </a:p>
          <a:p>
            <a:r>
              <a:rPr lang="ru-RU" b="1" dirty="0" smtClean="0">
                <a:latin typeface="Arial Black" pitchFamily="34" charset="0"/>
              </a:rPr>
              <a:t>           возраста, проявляющееся: в усвоении им         </a:t>
            </a:r>
          </a:p>
          <a:p>
            <a:r>
              <a:rPr lang="ru-RU" b="1" dirty="0" smtClean="0">
                <a:latin typeface="Arial Black" pitchFamily="34" charset="0"/>
              </a:rPr>
              <a:t>            знаний основных норм, которые общество выработало на основе базовых ценностей современного общества (в усвоении ими социально значимых знаний); </a:t>
            </a:r>
          </a:p>
          <a:p>
            <a:r>
              <a:rPr lang="ru-RU" b="1" dirty="0" smtClean="0">
                <a:latin typeface="Arial Black" pitchFamily="34" charset="0"/>
              </a:rPr>
              <a:t>− в развитии его позитивных отношений к этим ценностям (в развитии их социально значимых отношений); − в приобретении им соответствующего этим ценностям опыта          </a:t>
            </a:r>
          </a:p>
          <a:p>
            <a:r>
              <a:rPr lang="ru-RU" b="1" dirty="0" smtClean="0">
                <a:latin typeface="Arial Black" pitchFamily="34" charset="0"/>
              </a:rPr>
              <a:t>поведения, применения сформированных  </a:t>
            </a:r>
          </a:p>
          <a:p>
            <a:r>
              <a:rPr lang="ru-RU" b="1" dirty="0" smtClean="0">
                <a:latin typeface="Arial Black" pitchFamily="34" charset="0"/>
              </a:rPr>
              <a:t>знаний и отношений на практике (в приобретении               </a:t>
            </a:r>
          </a:p>
          <a:p>
            <a:r>
              <a:rPr lang="ru-RU" b="1" dirty="0" smtClean="0">
                <a:latin typeface="Arial Black" pitchFamily="34" charset="0"/>
              </a:rPr>
              <a:t>                          опыта социально значимых дел). </a:t>
            </a:r>
            <a:endParaRPr lang="ru-RU" b="1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1196752"/>
            <a:ext cx="73448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 дошкольного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               воспитания: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/>
              <a:t> </a:t>
            </a:r>
            <a:r>
              <a:rPr lang="ru-RU" sz="3200" b="1" dirty="0" smtClean="0"/>
              <a:t>Главной задачей программы является создание организационно-педагогических условий в части воспитания, личностного развития и социализации детей дошкольного возраста. </a:t>
            </a:r>
            <a:endParaRPr lang="ru-RU" sz="28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259632" y="1458569"/>
            <a:ext cx="66967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обогащать представления детей о многообразии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культурных норм и ценностей, принятых в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обществе;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-поддерживать самостоятельное взаимодействие и сотрудничество с взрослыми и сверстниками в разных видах деятельности, становление детского сообщества;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-воспитывать чувство ответственности, самостоятельности, инициативности, формирование основ патриотизма;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-углублять представления детей о правилах безопасного поведения и умение следовать им в различных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ситуациях; содействовать становлению ценностей            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здорового образа жизни;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1268760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-сформировать систему ценностей, основанную на непотребительском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отношении к природе и понимании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самоценности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природы;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развивать предпосылки восприятия и понимания произведений искусства (живопись, графика, скульптура, архитектура) в многообразии его жанров (портрет, пейзаж, натюрморт); художественных литературных произведений и музыки; интерес к русскому языку, языкам других народов;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-поощрять проявления морально-волевых качеств.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980728"/>
            <a:ext cx="61926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Старицына Екатерина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Ильгизовна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Дата рождения: 13 мая 1990 г.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31 год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Воспитатель старшей группы «Звёздочки»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Первочиндантский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/с «Теремок»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15616" y="1340768"/>
            <a:ext cx="712879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Предметно- пространственная среда ДОУ</a:t>
            </a:r>
            <a:r>
              <a:rPr lang="ru-RU" sz="2800" b="1" i="1" dirty="0" smtClean="0"/>
              <a:t>–   </a:t>
            </a:r>
          </a:p>
          <a:p>
            <a:r>
              <a:rPr lang="ru-RU" sz="2800" b="1" i="1" dirty="0" smtClean="0"/>
              <a:t>            </a:t>
            </a:r>
            <a:r>
              <a:rPr lang="ru-RU" sz="2400" b="1" i="1" dirty="0" smtClean="0"/>
              <a:t>это часть образовательной среды, представленная специально организованным пространством (помещениями, участком и т.п.), материалами, оборудованием и инвентарем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развития.</a:t>
            </a:r>
            <a:endParaRPr lang="ru-RU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1340769"/>
            <a:ext cx="523832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Среда должна обеспечивать 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возможность общения и совместной деятельности детей и взрослых, двигательной активности детей, а также возможности для уединения.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Среда должна быть: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-Насыщенность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   -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Трансформируемость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       -Доступность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                  -</a:t>
            </a:r>
            <a:r>
              <a:rPr lang="ru-RU" sz="2000" b="1" u="sng" dirty="0" err="1" smtClean="0">
                <a:latin typeface="Times New Roman" pitchFamily="18" charset="0"/>
                <a:cs typeface="Times New Roman" pitchFamily="18" charset="0"/>
              </a:rPr>
              <a:t>Полифункциональность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71600" y="260649"/>
            <a:ext cx="720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Times New Roman" pitchFamily="18" charset="0"/>
              </a:rPr>
              <a:t>Игровые зоны в группе</a:t>
            </a: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cs typeface="Times New Roman" pitchFamily="18" charset="0"/>
              </a:rPr>
              <a:t>:</a:t>
            </a:r>
          </a:p>
          <a:p>
            <a:endParaRPr lang="ru-RU" sz="4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166843"/>
            <a:ext cx="64087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Познавательная игровая зона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«Конструирование»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«Парикмахерская»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«Больница»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«магазин»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«Кухня»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«Библиотека»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«Настольные игры»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«Куколки»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исследовательская зона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спортивная зона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</a:t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«Дорожное   движение»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Учебная зона «Познавательная»,уголок природы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Игровая зона «Театр»,Зона «Музыкальная»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фон 3.jpg"/>
          <p:cNvPicPr/>
          <p:nvPr/>
        </p:nvPicPr>
        <p:blipFill>
          <a:blip r:embed="rId2" cstate="print"/>
          <a:srcRect b="43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04664"/>
            <a:ext cx="72728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Диагностика детей, старшая группа </a:t>
            </a:r>
          </a:p>
          <a:p>
            <a:r>
              <a:rPr lang="ru-RU" sz="2800" b="1" dirty="0" smtClean="0"/>
              <a:t>                                                Май 2021 г.</a:t>
            </a:r>
          </a:p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43608" y="1397000"/>
          <a:ext cx="7344816" cy="3760192"/>
        </p:xfrm>
        <a:graphic>
          <a:graphicData uri="http://schemas.openxmlformats.org/drawingml/2006/table">
            <a:tbl>
              <a:tblPr/>
              <a:tblGrid>
                <a:gridCol w="1842757"/>
                <a:gridCol w="1256466"/>
                <a:gridCol w="1699460"/>
                <a:gridCol w="1453061"/>
                <a:gridCol w="1093072"/>
              </a:tblGrid>
              <a:tr h="14318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Уровень знаний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Развитие речи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Ознакомление с природой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Предметное и социальное окружение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ФЭМП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6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4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 3.jpg"/>
          <p:cNvPicPr/>
          <p:nvPr/>
        </p:nvPicPr>
        <p:blipFill>
          <a:blip r:embed="rId2" cstate="print"/>
          <a:srcRect b="43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0"/>
            <a:ext cx="626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Работа с родителями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836711"/>
            <a:ext cx="76328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Современные условия деятельности ДОУ выдвигают взаимодействие с семьёй на одно из ведущих мест. Общение педагогов и родителей базируется на принципах открытости, взаимопонимания и доверия. Родители являются основными социальными заказчиками ДОУ, поэтому взаимодействие педагогов с ними просто невозможно без учёта интересов и запросов семьи.</a:t>
            </a:r>
            <a:endParaRPr lang="ru-RU" sz="105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Эффективно организованное сотрудничество может дать импульс построения взаимодействия с семьёй на качественно новой основе, предполагающей не просто совместное участие в воспитании ребёнка, но и осознание общих целей, доверительное отношение и стремление к взаимопониманию.</a:t>
            </a:r>
            <a:endParaRPr lang="ru-RU" sz="105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Педагогической теорией и практикой выработано большое количество разнообразных форм работы с семьёй. Часть из них успешно используется в ДОУ (дни открытых дверей, консультации, семинары, папки – передвижки, выставки совместного творчества и т. д.).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1124745"/>
            <a:ext cx="6696744" cy="4852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1111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Цель работы с родителями:</a:t>
            </a:r>
            <a:endParaRPr lang="ru-RU" sz="2000" b="1" u="sng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формирование сотрудничества между семьей и педагогами дошкольного образования, создание атмосферы доверия и личностного успеха в совместной деятельности, не ущемляя, интересов друг друга и объединяя усилия для достижения высоких результатов.</a:t>
            </a:r>
            <a:endParaRPr lang="ru-RU" sz="2000" b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Задачи:</a:t>
            </a:r>
            <a:endParaRPr lang="ru-RU" sz="2000" b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1. Познакомить родителей с закономерностями развития детей дошкольного возраста, методами и приемами, способствующими развитию детско-родительских взаимоотношений, созданию благоприятного климата в семье.</a:t>
            </a:r>
            <a:endParaRPr lang="ru-RU" sz="2000" b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11111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2. Осуществлять практическую подготовку родителей по вопросам воспитания детей.</a:t>
            </a:r>
            <a:endParaRPr lang="ru-RU" sz="2000" b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23728" y="1179183"/>
            <a:ext cx="576064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активную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позицию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родителей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отношению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процессу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обучения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учетом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индивидуальных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особенностей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позитивные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общения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родителей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получение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положительных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эмоций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выполненной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Привлекать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родителей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активному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участию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воспитательном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внедрение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инновационных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практику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семьей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126876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196752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Организация кружка </a:t>
            </a:r>
            <a:endParaRPr lang="ru-RU" sz="3200" dirty="0" smtClean="0"/>
          </a:p>
          <a:p>
            <a:r>
              <a:rPr lang="ru-RU" sz="3200" b="1" dirty="0" smtClean="0"/>
              <a:t>                   ЮИД:</a:t>
            </a:r>
            <a:endParaRPr lang="ru-RU" sz="3200" dirty="0" smtClean="0"/>
          </a:p>
          <a:p>
            <a:r>
              <a:rPr lang="ru-RU" sz="3200" b="1" dirty="0" smtClean="0"/>
              <a:t>Кружок работает во второй половине дня, как дополнительное занятие.</a:t>
            </a:r>
            <a:endParaRPr lang="ru-RU" sz="3200" dirty="0" smtClean="0"/>
          </a:p>
          <a:p>
            <a:r>
              <a:rPr lang="ru-RU" sz="3200" b="1" dirty="0" smtClean="0"/>
              <a:t>Продолжительность-20-25  минут</a:t>
            </a:r>
            <a:endParaRPr lang="ru-RU" sz="3200" dirty="0" smtClean="0"/>
          </a:p>
          <a:p>
            <a:r>
              <a:rPr lang="ru-RU" sz="3200" b="1" dirty="0" smtClean="0"/>
              <a:t>Переодичность-1 раз в неделю </a:t>
            </a:r>
            <a:endParaRPr lang="ru-RU" sz="3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331640" y="996768"/>
            <a:ext cx="6480720" cy="45243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ЧТО ТАКОЕ ОТРЯД ЮИД?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Отряд юных инспекторов движения – это творческое объединение школьников, которые помогают школе в организации работы по профилактике детского дорожно-транспортного травматизма, пропагандируют правила дорожного движения (безопасного поведения на улицах и дорогах города) среди учащихся своей школы.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ЧЕМ ЗАНИМАЕТСЯ ОТРЯД ЮИД?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Отряд ЮИД организует творческую работу по пропаганде безопасности дорожного движения среди школьников и вместе с ними.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ДЕЯТЕЛЬНОСТЬ ОТРЯДОВ ЮИД МОЖНО ОПРЕДЕЛИТЬ ТРЕМЯ ДЕВИЗАМИ: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Изучи ПДД сам!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Научи ПДД своих сверстников!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Напомни взрослым о культуре дорожного движения!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1613539480_69-p-fon-dlya-detskoi-prezentatsii-powerpoint-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9592" y="1988840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Увлекаюсь правополушарным рисованием.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Правополушарное(интуитивное) рисование - это современный метод техники рисования. 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764704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Занимайтесь тем,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что делает вас  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счастливым…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47667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Моё увлечение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19675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00B050"/>
                </a:solidFill>
              </a:rPr>
              <a:t>МОЁ  ЖИЗНЕННОЕ КРЕДО: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844824"/>
            <a:ext cx="58013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</a:rPr>
              <a:t>    Хочешь изменить мир- начни с себя.</a:t>
            </a:r>
          </a:p>
          <a:p>
            <a:r>
              <a:rPr lang="ru-RU" sz="4000" b="1" i="1" dirty="0" smtClean="0">
                <a:solidFill>
                  <a:srgbClr val="7030A0"/>
                </a:solidFill>
              </a:rPr>
              <a:t>Если ты не решишься на шаг, ты никогда не узнаешь, на что ты способен!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1613539480_69-p-fon-dlya-detskoi-prezentatsii-powerpoint-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Home\Desktop\IMG_20220208_161917.jpg"/>
          <p:cNvPicPr/>
          <p:nvPr/>
        </p:nvPicPr>
        <p:blipFill>
          <a:blip r:embed="rId3" cstate="print"/>
          <a:srcRect l="5772" t="7051" r="8284" b="14744"/>
          <a:stretch>
            <a:fillRect/>
          </a:stretch>
        </p:blipFill>
        <p:spPr bwMode="auto">
          <a:xfrm rot="16200000">
            <a:off x="-206655" y="530184"/>
            <a:ext cx="3343275" cy="228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IMG_20220208_161923.jpg"/>
          <p:cNvPicPr/>
          <p:nvPr/>
        </p:nvPicPr>
        <p:blipFill>
          <a:blip r:embed="rId4" cstate="print"/>
          <a:srcRect t="4701" r="6681" b="6410"/>
          <a:stretch>
            <a:fillRect/>
          </a:stretch>
        </p:blipFill>
        <p:spPr bwMode="auto">
          <a:xfrm rot="16200000">
            <a:off x="5991862" y="811901"/>
            <a:ext cx="3366139" cy="204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Desktop\IMG_20220208_1619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437112"/>
            <a:ext cx="35283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мои фото видео\Viber\IMG-761fff63e31301dd18942807bc42d394-V.jpg"/>
          <p:cNvPicPr/>
          <p:nvPr/>
        </p:nvPicPr>
        <p:blipFill>
          <a:blip r:embed="rId6" cstate="print"/>
          <a:srcRect l="9808" t="13508" r="15371" b="6100"/>
          <a:stretch>
            <a:fillRect/>
          </a:stretch>
        </p:blipFill>
        <p:spPr bwMode="auto">
          <a:xfrm rot="16200000">
            <a:off x="3343444" y="-238987"/>
            <a:ext cx="2304646" cy="330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IMG-a9c3a56cbfc31c43134ec81b52684214-V.jpg"/>
          <p:cNvPicPr/>
          <p:nvPr/>
        </p:nvPicPr>
        <p:blipFill>
          <a:blip r:embed="rId7" cstate="print"/>
          <a:srcRect l="31469" r="28563"/>
          <a:stretch>
            <a:fillRect/>
          </a:stretch>
        </p:blipFill>
        <p:spPr bwMode="auto">
          <a:xfrm rot="5400000">
            <a:off x="5704125" y="3881052"/>
            <a:ext cx="2014002" cy="283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1613539480_69-p-fon-dlya-detskoi-prezentatsii-powerpoint-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для портфолио\20200716_095753.jpg"/>
          <p:cNvPicPr/>
          <p:nvPr/>
        </p:nvPicPr>
        <p:blipFill>
          <a:blip r:embed="rId3" cstate="print"/>
          <a:srcRect l="12207" t="9286" r="7604" b="12480"/>
          <a:stretch>
            <a:fillRect/>
          </a:stretch>
        </p:blipFill>
        <p:spPr bwMode="auto">
          <a:xfrm rot="6347846">
            <a:off x="5468502" y="744683"/>
            <a:ext cx="3471233" cy="2543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Home\Desktop\для портфолио\20200716_095703.jpg"/>
          <p:cNvPicPr/>
          <p:nvPr/>
        </p:nvPicPr>
        <p:blipFill>
          <a:blip r:embed="rId4" cstate="print"/>
          <a:srcRect l="5430" r="2016" b="5179"/>
          <a:stretch>
            <a:fillRect/>
          </a:stretch>
        </p:blipFill>
        <p:spPr bwMode="auto">
          <a:xfrm rot="21167403">
            <a:off x="165091" y="425781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ome\Desktop\IMG-33e5da32360b963b218f32536ed0bdeb-V.jpg"/>
          <p:cNvPicPr/>
          <p:nvPr/>
        </p:nvPicPr>
        <p:blipFill>
          <a:blip r:embed="rId5" cstate="print"/>
          <a:srcRect l="4034" r="17959" b="4639"/>
          <a:stretch>
            <a:fillRect/>
          </a:stretch>
        </p:blipFill>
        <p:spPr bwMode="auto">
          <a:xfrm>
            <a:off x="395536" y="3789040"/>
            <a:ext cx="35283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мои фото видео\Viber\IMG-9d388b14d8f9dffe997589e12a8b89b5-V.jpg"/>
          <p:cNvPicPr/>
          <p:nvPr/>
        </p:nvPicPr>
        <p:blipFill>
          <a:blip r:embed="rId6" cstate="print"/>
          <a:srcRect l="6942" r="9098"/>
          <a:stretch>
            <a:fillRect/>
          </a:stretch>
        </p:blipFill>
        <p:spPr bwMode="auto">
          <a:xfrm>
            <a:off x="4644008" y="4221088"/>
            <a:ext cx="3546791" cy="238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1613539480_69-p-fon-dlya-detskoi-prezentatsii-powerpoint-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404664"/>
            <a:ext cx="7848872" cy="584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Я очень люблю свою работу, работать с детьми- это действительно моё.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Я могу твёрдо сказать: «Я счастливый человек, я нашла себя!»</a:t>
            </a: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 радостью идти на работу по утрам не это ли, великое счастье?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Home\Desktop\1613539480_69-p-fon-dlya-detskoi-prezentatsii-powerpoint-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19556450">
            <a:off x="669144" y="2286340"/>
            <a:ext cx="74853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САМООАНАЛИЗ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800742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175"/>
            <a:ext cx="9525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175"/>
            <a:ext cx="9525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175"/>
            <a:ext cx="9525000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5016" cy="64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8676456" cy="613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Home\Desktop\для портфолио\1614626128_76-p-fon-s-serdechkami-dlya-fotoshopa-97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75656" y="0"/>
            <a:ext cx="4948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          </a:t>
            </a:r>
            <a:r>
              <a:rPr lang="ru-RU" sz="5400" b="1" dirty="0" smtClean="0">
                <a:latin typeface="Comic Sans MS" pitchFamily="66" charset="0"/>
              </a:rPr>
              <a:t>Моя семья</a:t>
            </a:r>
            <a:endParaRPr lang="ru-RU" sz="5400" b="1" dirty="0">
              <a:latin typeface="Comic Sans MS" pitchFamily="66" charset="0"/>
            </a:endParaRPr>
          </a:p>
        </p:txBody>
      </p:sp>
      <p:pic>
        <p:nvPicPr>
          <p:cNvPr id="11" name="Рисунок 10" descr="C:\Users\Home\Desktop\для портфолио\Screenshot_20220213-150206_Instagra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1981480" cy="182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475656" y="2852936"/>
            <a:ext cx="144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Саша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Home\Desktop\для портфолио\ae229e851c93e8d09d4cdc1e1f0b09e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196752"/>
            <a:ext cx="1086182" cy="153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 l="36672" t="16473" r="36497" b="16241"/>
          <a:stretch>
            <a:fillRect/>
          </a:stretch>
        </p:blipFill>
        <p:spPr bwMode="auto">
          <a:xfrm>
            <a:off x="5364088" y="1052736"/>
            <a:ext cx="982814" cy="184501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220072" y="2852936"/>
            <a:ext cx="16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Катя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Home\Desktop\для портфолио\1500928223_ravno.jpg"/>
          <p:cNvPicPr/>
          <p:nvPr/>
        </p:nvPicPr>
        <p:blipFill>
          <a:blip r:embed="rId6" cstate="print"/>
          <a:srcRect t="29814" b="21949"/>
          <a:stretch>
            <a:fillRect/>
          </a:stretch>
        </p:blipFill>
        <p:spPr bwMode="auto">
          <a:xfrm>
            <a:off x="6588224" y="1628800"/>
            <a:ext cx="1157743" cy="79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Users\Home\Desktop\для портфолио\IMG_20220213_10362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3573016"/>
            <a:ext cx="1322777" cy="238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331640" y="594928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Даниил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C:\Users\Home\Desktop\IMG_20220208_16431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3789040"/>
            <a:ext cx="1380380" cy="184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004048" y="573325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Ксения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110028" cy="573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8676456" cy="613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7884368" cy="557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388424" cy="5930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63688" y="188640"/>
            <a:ext cx="60486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Повышение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Times New Roman" pitchFamily="18" charset="0"/>
                <a:cs typeface="Times New Roman" pitchFamily="18" charset="0"/>
              </a:rPr>
              <a:t>квалификации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908722"/>
          <a:ext cx="7177135" cy="5402134"/>
        </p:xfrm>
        <a:graphic>
          <a:graphicData uri="http://schemas.openxmlformats.org/drawingml/2006/table">
            <a:tbl>
              <a:tblPr/>
              <a:tblGrid>
                <a:gridCol w="612655"/>
                <a:gridCol w="4171603"/>
                <a:gridCol w="2392877"/>
              </a:tblGrid>
              <a:tr h="51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 dirty="0">
                          <a:latin typeface="Franklin Gothic Medium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Сроки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>
                          <a:latin typeface="Franklin Gothic Medium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ышение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квалификации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2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>
                          <a:latin typeface="Franklin Gothic Medium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 dirty="0">
                          <a:latin typeface="Franklin Gothic Medium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Курсы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Обновление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содержания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образования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контексте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ФГОС»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 01.02.2021-по 13.02.2021 г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>
                          <a:latin typeface="Franklin Gothic Medium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Обучение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Первой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медицинской</a:t>
                      </a: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помощи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13.04.2021 г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300" b="1" i="1">
                          <a:latin typeface="Franklin Gothic Medium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Участник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12-ти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конференций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Большой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фестиваль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дошкольного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образования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Воспитатели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России</a:t>
                      </a: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14.05.2021г-27.05.2021г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400" marR="61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40466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Грамоты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Сертификаты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Дипломы</a:t>
            </a:r>
            <a:endParaRPr lang="en-US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196754"/>
          <a:ext cx="8113239" cy="4540461"/>
        </p:xfrm>
        <a:graphic>
          <a:graphicData uri="http://schemas.openxmlformats.org/drawingml/2006/table">
            <a:tbl>
              <a:tblPr/>
              <a:tblGrid>
                <a:gridCol w="1894586"/>
                <a:gridCol w="6218653"/>
              </a:tblGrid>
              <a:tr h="53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год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              </a:t>
                      </a:r>
                      <a:r>
                        <a:rPr lang="en-US" sz="20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2019-2020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«В честь 50- летнего юбилея Детского сада «Теремок»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3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2019-2020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 победу в номинации «На пути к успеху»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0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2019-2020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 12-тионлайн конференций «Воспитатели России»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 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«зелёная тропинка знаний»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Грамота «Театральная пора»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руководителя «Дисциплина ПДД»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фон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1397000"/>
          <a:ext cx="6984775" cy="3782152"/>
        </p:xfrm>
        <a:graphic>
          <a:graphicData uri="http://schemas.openxmlformats.org/drawingml/2006/table">
            <a:tbl>
              <a:tblPr/>
              <a:tblGrid>
                <a:gridCol w="1631070"/>
                <a:gridCol w="5353705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Franklin Gothic Medium"/>
                          <a:ea typeface="Times New Roman"/>
                          <a:cs typeface="Times New Roman"/>
                        </a:rPr>
                        <a:t>Учебный</a:t>
                      </a:r>
                      <a:r>
                        <a:rPr lang="en-US" sz="2000" b="1" dirty="0">
                          <a:latin typeface="Franklin Gothic Medium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latin typeface="Franklin Gothic Medium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0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Franklin Gothic Medium"/>
                          <a:ea typeface="Times New Roman"/>
                          <a:cs typeface="Times New Roman"/>
                        </a:rPr>
                        <a:t>                          </a:t>
                      </a:r>
                      <a:r>
                        <a:rPr lang="en-US" sz="2000" b="1" dirty="0" err="1">
                          <a:latin typeface="Franklin Gothic Medium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2000" b="1" dirty="0"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r>
                        <a:rPr lang="en-US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участника выставки «Мама- главное слово»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Благодарность   за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участие </a:t>
                      </a: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конкурсе рисунков «Моя мама»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2021-2022 г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Сертификат участник </a:t>
                      </a:r>
                      <a:r>
                        <a:rPr lang="ru-RU" sz="1800" b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вебинара</a:t>
                      </a:r>
                      <a:r>
                        <a:rPr lang="ru-RU" sz="18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«Сказочная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математика» </a:t>
                      </a:r>
                      <a:r>
                        <a:rPr lang="ru-RU" sz="1800" b="1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Воскобовича</a:t>
                      </a:r>
                      <a:endParaRPr lang="ru-RU" sz="18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Franklin Gothic Medium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Franklin Gothic Medium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>
                        <a:latin typeface="Franklin Gothic Medium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Franklin Gothic Medium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ome\Desktop\depositphotos_165415110-stock-illustration-frame-with-corner-floral-blue.jpg"/>
          <p:cNvPicPr/>
          <p:nvPr/>
        </p:nvPicPr>
        <p:blipFill>
          <a:blip r:embed="rId2" cstate="print"/>
          <a:srcRect b="628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Home\Desktop\20220203_161821.jpg"/>
          <p:cNvPicPr/>
          <p:nvPr/>
        </p:nvPicPr>
        <p:blipFill>
          <a:blip r:embed="rId3" cstate="print"/>
          <a:srcRect l="18920" r="17424"/>
          <a:stretch>
            <a:fillRect/>
          </a:stretch>
        </p:blipFill>
        <p:spPr bwMode="auto">
          <a:xfrm rot="6014463">
            <a:off x="5735657" y="1006256"/>
            <a:ext cx="3384376" cy="241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Home\Desktop\20220203_140844.jpg"/>
          <p:cNvPicPr/>
          <p:nvPr/>
        </p:nvPicPr>
        <p:blipFill>
          <a:blip r:embed="rId4" cstate="print"/>
          <a:srcRect l="17157" r="17263"/>
          <a:stretch>
            <a:fillRect/>
          </a:stretch>
        </p:blipFill>
        <p:spPr bwMode="auto">
          <a:xfrm rot="4697325">
            <a:off x="69431" y="1004335"/>
            <a:ext cx="3365295" cy="21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20220203_161801.jpg"/>
          <p:cNvPicPr/>
          <p:nvPr/>
        </p:nvPicPr>
        <p:blipFill>
          <a:blip r:embed="rId5" cstate="print"/>
          <a:srcRect l="25814" b="10320"/>
          <a:stretch>
            <a:fillRect/>
          </a:stretch>
        </p:blipFill>
        <p:spPr bwMode="auto">
          <a:xfrm rot="5400000">
            <a:off x="2414984" y="1409552"/>
            <a:ext cx="44100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1294</Words>
  <Application>Microsoft Office PowerPoint</Application>
  <PresentationFormat>Экран (4:3)</PresentationFormat>
  <Paragraphs>217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</dc:title>
  <dc:creator>Home</dc:creator>
  <cp:lastModifiedBy>Пользователь Windows</cp:lastModifiedBy>
  <cp:revision>124</cp:revision>
  <dcterms:created xsi:type="dcterms:W3CDTF">2022-02-03T03:17:26Z</dcterms:created>
  <dcterms:modified xsi:type="dcterms:W3CDTF">2023-02-27T11:24:57Z</dcterms:modified>
</cp:coreProperties>
</file>